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ato" panose="020F0502020204030203" pitchFamily="34" charset="0"/>
      <p:regular r:id="rId13"/>
      <p:bold r:id="rId14"/>
    </p:embeddedFont>
    <p:embeddedFont>
      <p:font typeface="Lato Bold" panose="020F0502020204030203" pitchFamily="34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901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Driving Business Growth Through Employee Experience (EX)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Helping people grow, work better together and build a team that’s happy and successful.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1677"/>
            <a:ext cx="9126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&amp; Importants Takeaways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40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well executed EX strategy is a powerful lever for sustainable growth.</a:t>
            </a:r>
            <a:endParaRPr lang="en-US" sz="1750" b="1" dirty="0"/>
          </a:p>
        </p:txBody>
      </p:sp>
      <p:sp>
        <p:nvSpPr>
          <p:cNvPr id="4" name="Shape 2"/>
          <p:cNvSpPr/>
          <p:nvPr/>
        </p:nvSpPr>
        <p:spPr>
          <a:xfrm>
            <a:off x="793790" y="28121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3"/>
          <p:cNvSpPr/>
          <p:nvPr/>
        </p:nvSpPr>
        <p:spPr>
          <a:xfrm>
            <a:off x="878860" y="28546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Continuous Listening 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3380423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Ground EX in ongoing feedback. Regularly check in with employees, listen to their ideas and concernsb and show that their input leads to real action.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28121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7"/>
          <p:cNvSpPr/>
          <p:nvPr/>
        </p:nvSpPr>
        <p:spPr>
          <a:xfrm>
            <a:off x="7541955" y="28546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9400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Technology Support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194000" y="338042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 integrated platforms. Give teams easy to use tools that connect workflows, save time and keep everyone on the same page.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1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000625"/>
            <a:ext cx="2899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Empathetic Leadership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530906" y="5491043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Foster a supportive culture. Lead with understanding, recognize people’s efforts and be there when challenges come up.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5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Business Integration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194000" y="549104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Align EX with core objectives. Make employee experience part of your main goals so everyone moves in the same direction.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8349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Together, these pillars create a strong foundation for a thriving employee experience.</a:t>
            </a:r>
            <a:endParaRPr lang="en-US" sz="175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FB188B-B93B-4F79-212F-41912112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201" y="7744034"/>
            <a:ext cx="1876687" cy="3629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3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Defining EX vs Employee Engagement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Importance of EX as a Strategic Priority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Linking EX to Business Performance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Strategies to Enhance EX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 World Case Studies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Future Trends in EX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Challenges and Overcoming Them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Conclusion &amp; Key Takeaways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7576E1-DCE2-0923-A7C5-36DA267B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201" y="7744034"/>
            <a:ext cx="1876687" cy="362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512FB-C471-4234-015F-19BF2E2DC5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1093" y="0"/>
            <a:ext cx="7839307" cy="8229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344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Defining Employee Experience (EX) vs Employee Engagement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7979"/>
            <a:ext cx="32964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Employee Experience (EX)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5912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It’s everything an employee experiences during their time at a company from getting hired to moving on. That means the office space, the tech they use, the vibe of the workplace, and how they grow in their career.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877979"/>
            <a:ext cx="2875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Employee Engagement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4591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It’s about how emotionally connected people feel to their job and the company. That connection usually depends on how good their overall work experience is.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5369957"/>
            <a:ext cx="130428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01410" y="53775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552128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Scope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5521285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Full employee lifecycle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499997" y="5521285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Emotional investment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602789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617160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40379" y="6171605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Inputs: environment, culture, tools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499997" y="6171605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Outputs: motivation, pride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667821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682192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Goal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682192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seamless journey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499997" y="682192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Foster deep commitment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2BD836-AE09-5A2C-B7A0-43EA48EE3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201" y="7744034"/>
            <a:ext cx="1876687" cy="362903"/>
          </a:xfrm>
          <a:prstGeom prst="rect">
            <a:avLst/>
          </a:prstGeom>
        </p:spPr>
      </p:pic>
      <p:sp>
        <p:nvSpPr>
          <p:cNvPr id="21" name="Shape 6">
            <a:extLst>
              <a:ext uri="{FF2B5EF4-FFF2-40B4-BE49-F238E27FC236}">
                <a16:creationId xmlns:a16="http://schemas.microsoft.com/office/drawing/2014/main" id="{0C053071-A88A-DFE9-A0BE-A4E762056C51}"/>
              </a:ext>
            </a:extLst>
          </p:cNvPr>
          <p:cNvSpPr/>
          <p:nvPr/>
        </p:nvSpPr>
        <p:spPr>
          <a:xfrm>
            <a:off x="816649" y="536995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solidFill>
              <a:schemeClr val="bg2">
                <a:lumMod val="75000"/>
              </a:schemeClr>
            </a:solidFill>
          </a:ln>
        </p:spPr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D0EDCBFB-F186-930D-990F-6E8C12A7E5B5}"/>
              </a:ext>
            </a:extLst>
          </p:cNvPr>
          <p:cNvSpPr/>
          <p:nvPr/>
        </p:nvSpPr>
        <p:spPr>
          <a:xfrm>
            <a:off x="816649" y="602027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solidFill>
              <a:schemeClr val="bg2">
                <a:lumMod val="75000"/>
              </a:schemeClr>
            </a:solidFill>
          </a:ln>
        </p:spPr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31DB069D-DEF9-4266-0FD5-66DF4A7AE3A3}"/>
              </a:ext>
            </a:extLst>
          </p:cNvPr>
          <p:cNvSpPr/>
          <p:nvPr/>
        </p:nvSpPr>
        <p:spPr>
          <a:xfrm>
            <a:off x="816649" y="667059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solidFill>
              <a:schemeClr val="bg2">
                <a:lumMod val="75000"/>
              </a:schemeClr>
            </a:solidFill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2502"/>
            <a:ext cx="99235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Importance of EX as a Strategic Priority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334006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79% of HR leaders report that poor EX harms business results, elevating EX from a "nice to have" to a strategic imperative.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84909"/>
            <a:ext cx="30480" cy="873204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21326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63310" y="4213265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447055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Talent Attraction &amp; Retention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531530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Positive EX reduces turnover and recruitment costs.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421326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5186482" y="4213265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Organizational Agility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496097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digital and physical experiences support hybrid work and rapid change.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421326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9609653" y="4213265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Culture &amp; Well-being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496097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Holistic EX fosters inclusion, mental health support, and a sense of belonging.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53881E-09FC-B03E-4997-09D90FCC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201" y="7744034"/>
            <a:ext cx="1876687" cy="3629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BDA777-C488-4B93-482F-408D348E37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9" t="20597" r="76574" b="62644"/>
          <a:stretch>
            <a:fillRect/>
          </a:stretch>
        </p:blipFill>
        <p:spPr>
          <a:xfrm>
            <a:off x="3991705" y="4253170"/>
            <a:ext cx="869796" cy="9345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9A96F4-0322-C41F-6865-6540FF46C5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905" t="21266" r="51598" b="61975"/>
          <a:stretch>
            <a:fillRect/>
          </a:stretch>
        </p:blipFill>
        <p:spPr>
          <a:xfrm>
            <a:off x="8357359" y="4213265"/>
            <a:ext cx="1079138" cy="10887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B3A4F1-7464-1462-6B7A-0E00263320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703" t="21964" r="24800" b="61277"/>
          <a:stretch>
            <a:fillRect/>
          </a:stretch>
        </p:blipFill>
        <p:spPr>
          <a:xfrm>
            <a:off x="12895399" y="4244658"/>
            <a:ext cx="869796" cy="934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9473"/>
            <a:ext cx="9057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Linking EX to Business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5228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4x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807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Higher Profit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97442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Companies investing heavily in EX see 4x higher profit per employee.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77522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17%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807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Higher Productivity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29744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Teams with top notch work experiences end up being 17% more productive than others.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77522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$7.8T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807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Productivity Loss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297442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Every year, companies lose a huge chunk of productivity just because people aren’t feeling truly involved or motivated at work.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77522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11.5x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807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Best Places to Work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297442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Companies that create great work experiences are way more likely to be seen as amazing places to work 11 times more.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3671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good EX helps companies grow their revenue and make better profits.</a:t>
            </a:r>
            <a:endParaRPr lang="en-US" sz="175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860AF3-E594-AFD0-21AA-797BF6B55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201" y="7744034"/>
            <a:ext cx="1876687" cy="362903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601"/>
            <a:ext cx="8936831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Important Strategies to Enhance EX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1773555"/>
            <a:ext cx="6527244" cy="9005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3103" y="289929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Holistic HR Initiatives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13103" y="3386138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means regularly checking in through different platforms to understand what’s working and what needs fixing so things can improve on the spot.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73555"/>
            <a:ext cx="6527244" cy="9005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0347" y="289929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Technology Tools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0347" y="3386138"/>
            <a:ext cx="6076950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Smart tools that bring everything together using AI to personalize the experience and data to make better decisions.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56" y="4691777"/>
            <a:ext cx="6527244" cy="9005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3103" y="5817513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Leadership Practices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3103" y="6304359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It’s the kind of leadership where leaders focus on big goals, help their teams grow and truly care about people’s feelings and well being.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1777"/>
            <a:ext cx="6527244" cy="9005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0347" y="5817513"/>
            <a:ext cx="3107293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Learning &amp; Development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0347" y="6304359"/>
            <a:ext cx="6076950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support systems, helpful mentors, and chances to learn new skills all to help people grow in their careers.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FED5CA-0409-C077-0A7A-41B817EFA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2201" y="7744034"/>
            <a:ext cx="1876687" cy="3629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7377"/>
            <a:ext cx="6250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Real-World Case Studies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9784"/>
            <a:ext cx="13042821" cy="5232321"/>
          </a:xfrm>
          <a:prstGeom prst="roundRect">
            <a:avLst>
              <a:gd name="adj" fmla="val 6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9653" y="22311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Microsoft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9653" y="273010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5077" y="2231112"/>
            <a:ext cx="388036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Started using Microsoft Viva to make communication smoother, learning easier and support employee well being.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16691" y="2231112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digital engagement; sustained productivity in hybrid model.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9653" y="397013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Adobe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75077" y="3970139"/>
            <a:ext cx="388036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Brought in easy to use EX tools like Adobe Experience Manager into daily work and set up a team to guide through workplace changes smoothly.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16691" y="3970139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23% Y/Y revenue growth; improved internal adoption.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801410" y="2087404"/>
            <a:ext cx="1302627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801410" y="3826431"/>
            <a:ext cx="13026271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801410" y="5565458"/>
            <a:ext cx="1302627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029653" y="570916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077" y="5709166"/>
            <a:ext cx="388036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smart in house tools with AI to understand how employees are feeling and make their work experience smoother.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6691" y="5709166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driven prioritization improved satisfaction; faster response to needs.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15A9FB-FA11-1363-6410-7F82F776E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201" y="7744034"/>
            <a:ext cx="1876687" cy="362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2A6027-F396-A786-FC40-97CB2C05C3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77" t="42060" r="64826" b="41181"/>
          <a:stretch>
            <a:fillRect/>
          </a:stretch>
        </p:blipFill>
        <p:spPr>
          <a:xfrm>
            <a:off x="2101945" y="2179680"/>
            <a:ext cx="548128" cy="5889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8D67C6-AEC0-72BD-F564-F39B3DF1CC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51" t="41073" r="40251" b="42168"/>
          <a:stretch>
            <a:fillRect/>
          </a:stretch>
        </p:blipFill>
        <p:spPr>
          <a:xfrm>
            <a:off x="2101945" y="3872569"/>
            <a:ext cx="548128" cy="5889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145258-D895-6481-984C-0245493EFB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915" t="41106" r="15587" b="42134"/>
          <a:stretch>
            <a:fillRect/>
          </a:stretch>
        </p:blipFill>
        <p:spPr>
          <a:xfrm>
            <a:off x="2101945" y="5611596"/>
            <a:ext cx="548128" cy="588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874799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Trends in EX (Next 5-10 Years)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340018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AI-Enhanced Personalization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Predictive analytics for retention, automated career path suggestions.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327326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Integrated EX-CX Platforms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alignment of employee and customer experience data.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68521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Employee Super Teams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Cross-functional EX governance uniting HR, IT, and communications.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71760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Well-being Ecosystems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Holistic health programs: mental health, financial wellness, social support.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387596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Metaverse &amp; Virtual Workspaces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Immersive environments for collaboration, onboarding, and culture building.</a:t>
            </a:r>
            <a:endParaRPr lang="en-US" sz="16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4BADA1-79C3-3DCC-DB61-A0C3F685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201" y="7744034"/>
            <a:ext cx="1876687" cy="3629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90518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and How to Tackle Them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Common Problems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Siloed Teams: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Different groups aren’t working together, slowing progress.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Resistance to Change: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People don’t trust new tools or ways of working.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5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Scattered Data: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Information is spread across many systems, making it hard to see the full picture.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54454"/>
            <a:ext cx="2895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Overcoming Strategies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Leadership Support: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Get top leaders to include goals in their priorities.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Data to Prove Value: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Show clear results and ROI to get buy in.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45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Communication: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Be open about what’s changing and why.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68D2BE-7736-ED1E-2F30-50B27F1A6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201" y="7744034"/>
            <a:ext cx="1876687" cy="362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E4051C-20AF-BBD1-1145-0CF4318CD0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29" t="65427" r="71815" b="10705"/>
          <a:stretch>
            <a:fillRect/>
          </a:stretch>
        </p:blipFill>
        <p:spPr>
          <a:xfrm>
            <a:off x="3352783" y="3087171"/>
            <a:ext cx="552483" cy="7087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816359-4C36-D7B8-DD91-448AF3726C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446" t="64060" r="30989" b="12072"/>
          <a:stretch>
            <a:fillRect/>
          </a:stretch>
        </p:blipFill>
        <p:spPr>
          <a:xfrm>
            <a:off x="10542422" y="3013412"/>
            <a:ext cx="631100" cy="70877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0E03BF-596B-4225-AD38-DBF823A0C2C4}"/>
              </a:ext>
            </a:extLst>
          </p:cNvPr>
          <p:cNvCxnSpPr/>
          <p:nvPr/>
        </p:nvCxnSpPr>
        <p:spPr>
          <a:xfrm>
            <a:off x="7237141" y="3254454"/>
            <a:ext cx="0" cy="291715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894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Lato Bold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Anvay</dc:creator>
  <cp:lastModifiedBy>Anvay Gulwe</cp:lastModifiedBy>
  <cp:revision>2</cp:revision>
  <dcterms:created xsi:type="dcterms:W3CDTF">2025-08-02T14:52:57Z</dcterms:created>
  <dcterms:modified xsi:type="dcterms:W3CDTF">2025-08-04T12:14:28Z</dcterms:modified>
</cp:coreProperties>
</file>